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handoutMasterIdLst>
    <p:handoutMasterId r:id="rId18"/>
  </p:handoutMasterIdLst>
  <p:sldIdLst>
    <p:sldId id="257" r:id="rId2"/>
    <p:sldId id="256" r:id="rId3"/>
    <p:sldId id="269" r:id="rId4"/>
    <p:sldId id="270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A018-7581-4819-9C25-D742D00E0F2F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74C46-81FA-406B-9800-34574A10F2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499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499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500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0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50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500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0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F3F0CD-9B22-4788-B9FD-0EFB506DE6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A52A85-E27C-4B91-98B7-016096206D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5B1D59-2B7B-46A9-B91F-8D963FB0FB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45180C-3CC1-47F5-A469-71AA5E5D978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7C03A4-7627-41C9-B6BC-F745859DD8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49134-EB26-4318-B947-A6D46D5287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6B76E4-4C8E-4EBD-8241-877CF6EDD3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7F11AD-FC12-4210-9CCB-CAB9174370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379FDA-8E5A-459A-81D9-B13DFC0F80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A945F8-CA1C-4EEC-9368-3B1A0B1B19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62464A-CAAA-4423-A013-2CA4D9F038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7AEA148-7D20-46CE-B880-18E8362982F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397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39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28600"/>
            <a:ext cx="8229600" cy="2286000"/>
          </a:xfrm>
        </p:spPr>
        <p:txBody>
          <a:bodyPr/>
          <a:lstStyle/>
          <a:p>
            <a:r>
              <a:rPr lang="en-US" sz="3200" b="0"/>
              <a:t>THE REASONABLE USE DOCTRINE </a:t>
            </a:r>
            <a:br>
              <a:rPr lang="en-US" sz="3200" b="0"/>
            </a:br>
            <a:r>
              <a:rPr lang="en-US" sz="3200" b="0"/>
              <a:t>&amp; </a:t>
            </a:r>
            <a:br>
              <a:rPr lang="en-US" sz="3200" b="0"/>
            </a:br>
            <a:r>
              <a:rPr lang="en-US" sz="3200" b="0"/>
              <a:t>AGRICULTURAL WATER USE EFFICIENCY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486400"/>
            <a:ext cx="7999413" cy="684213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1800"/>
              <a:t>Craig Wilson</a:t>
            </a:r>
          </a:p>
          <a:p>
            <a:pPr algn="ctr">
              <a:buFont typeface="Wingdings" pitchFamily="2" charset="2"/>
              <a:buNone/>
            </a:pPr>
            <a:r>
              <a:rPr lang="en-US" sz="1800"/>
              <a:t>Delta Watermaster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514600"/>
            <a:ext cx="800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A Report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to the State Water Resources Control Board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the Delta Stewardship Council</a:t>
            </a:r>
          </a:p>
        </p:txBody>
      </p:sp>
      <p:pic>
        <p:nvPicPr>
          <p:cNvPr id="3080" name="Picture 8" descr="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4419600"/>
            <a:ext cx="1143000" cy="866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Conclusion: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Inefficient water use is unreasonable water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Application of Reasonable Use Doctrine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Historically has been reactive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Doctrine may be used more broadly to promote efficient water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sz="3200" b="0"/>
              <a:t>Promoting Efficient Agricultural Water Use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Many, if not most, of the state’s farmers are engaging in efficient water use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More efficient practices are in use, are proven and save water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Use Doctrine to promote more widespread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Benefits of More Efficient Water Use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Reduced water use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Reduced return flow (water quality)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Reduced need to purchase more expensive water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Increased yields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Reduced energy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Ways to Use Water More Efficiently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Consumptive water use reductions are key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Practices that reduce consumptive use by reducing evaporation and evapotranspiration (ET)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Improved delivery systems (water on demand)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Irrigating only when necessary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More efficient scheduling of water use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Crops varieties that use less water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Irrigation systems that reduce ET</a:t>
            </a:r>
          </a:p>
          <a:p>
            <a:pPr lvl="1">
              <a:buClr>
                <a:schemeClr val="tx1"/>
              </a:buClr>
              <a:buFontTx/>
              <a:buChar char="o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8013" y="274638"/>
            <a:ext cx="7958137" cy="984250"/>
          </a:xfrm>
        </p:spPr>
        <p:txBody>
          <a:bodyPr/>
          <a:lstStyle/>
          <a:p>
            <a:r>
              <a:rPr lang="en-US" sz="3200" b="0"/>
              <a:t>Specific Recommendations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257800"/>
          </a:xfrm>
        </p:spPr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Convene a Reasonable Water Use Summit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Create a Reasonable Use Unit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Streamline Enforcement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Conduct</a:t>
            </a:r>
            <a:r>
              <a:rPr lang="en-US" sz="2600"/>
              <a:t> Proceeding(s) regarding inefficient water </a:t>
            </a:r>
            <a:r>
              <a:rPr lang="en-US" sz="2700"/>
              <a:t>use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Promote modernization of water delivery systems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Evaluate conservation practices at on-farm level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Look at transfers of conserved water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700"/>
              <a:t>Financial Incentives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Conclusions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arenR"/>
            </a:pPr>
            <a:r>
              <a:rPr lang="en-US" sz="2800"/>
              <a:t>Inefficient water use is unreasonable water use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</a:pPr>
            <a:endParaRPr lang="en-US" sz="1200"/>
          </a:p>
          <a:p>
            <a:pPr marL="609600" indent="-609600">
              <a:buClr>
                <a:schemeClr val="tx1"/>
              </a:buClr>
              <a:buFontTx/>
              <a:buAutoNum type="arabicParenR"/>
            </a:pPr>
            <a:r>
              <a:rPr lang="en-US" sz="2800"/>
              <a:t>Convene a Summit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</a:pPr>
            <a:endParaRPr lang="en-US" sz="1200"/>
          </a:p>
          <a:p>
            <a:pPr marL="609600" indent="-609600">
              <a:buClr>
                <a:schemeClr val="tx1"/>
              </a:buClr>
              <a:buFontTx/>
              <a:buAutoNum type="arabicParenR"/>
            </a:pPr>
            <a:r>
              <a:rPr lang="en-US" sz="2800"/>
              <a:t>Consider recommendations at the Summit and/or employ as early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Water Code Section 85230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(d) The Delta Watermaster shall submit regular reports to the board and the council including, but not limited to, reports on water rights administration, water quality issues, and conveyance operations.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Water Code Section 85021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Garamond" pitchFamily="18" charset="0"/>
              <a:buChar char="–"/>
            </a:pPr>
            <a:r>
              <a:rPr lang="en-US" sz="2800"/>
              <a:t>The policy of the state of California is to reduce reliance on the Delta in meeting California’s future water supply needs through a statewide strategy of investing in improved regional supplies, conservation, and water use efficiency.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Water Code Section 85023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Garamond" pitchFamily="18" charset="0"/>
              <a:buChar char="–"/>
            </a:pPr>
            <a:r>
              <a:rPr lang="en-US" sz="2800"/>
              <a:t>The longstanding constitutional principle of reasonable use and the public trust doctrine shall be the foundation of state water management policy and are particularly important and applicable to the Delta.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Water Code Section 85303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Garamond" pitchFamily="18" charset="0"/>
              <a:buChar char="–"/>
            </a:pPr>
            <a:r>
              <a:rPr lang="en-US" sz="2800"/>
              <a:t>The Delta Plan shall promote statewide water conservation, water use efficiency, and sustainable use of water.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Why This Report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Importance of Reasonable Use Doctrine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2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Agricultural sector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Uses much water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Leads nation in efficiency practices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Incremental increases in efficiency will save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Relevance of Report to the Delta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More efficient use upstream can increase flows into the Delta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More efficient use within the Delta can increase Delta outflows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More efficient use south of the Delta can reduce the amount of water exported from the Delta</a:t>
            </a:r>
          </a:p>
          <a:p>
            <a:pPr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Water quality benefits of reducing agricultural return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The Reasonable Use Doctrine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The Law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z="2400"/>
              <a:t>State Constitution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z="2400"/>
              <a:t>State Statutes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z="2400"/>
              <a:t>Court Decisions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z="2400"/>
              <a:t>Board Decisions/Plans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sz="1200"/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The Doctrine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endParaRPr lang="en-US" sz="1000"/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z="2400"/>
              <a:t>All water use, regardless of the type of right, must be reasonable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z="2400"/>
              <a:t>State shall take all appropriate action to prevent the unreasonable use of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/>
              <a:t>Efficient Water Use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charset="0"/>
              <a:buChar char="–"/>
            </a:pPr>
            <a:r>
              <a:rPr lang="en-US" sz="2800"/>
              <a:t>Again, statutes and case law require and encourage efforts to:</a:t>
            </a:r>
          </a:p>
          <a:p>
            <a:endParaRPr lang="en-US" sz="1300"/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Improve efficiency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Improve Irrigation Management Practices</a:t>
            </a:r>
          </a:p>
          <a:p>
            <a:pPr lvl="1">
              <a:buClr>
                <a:schemeClr val="tx1"/>
              </a:buClr>
              <a:buFontTx/>
              <a:buChar char="o"/>
            </a:pPr>
            <a:r>
              <a:rPr lang="en-US" sz="2400"/>
              <a:t>Reduce saline or polluted drainage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8A099B3AFB54D885BA7C54CA43035" ma:contentTypeVersion="3" ma:contentTypeDescription="Create a new document." ma:contentTypeScope="" ma:versionID="666d37cd8eae84888fbd416ba2e73418">
  <xsd:schema xmlns:xsd="http://www.w3.org/2001/XMLSchema" xmlns:xs="http://www.w3.org/2001/XMLSchema" xmlns:p="http://schemas.microsoft.com/office/2006/metadata/properties" xmlns:ns2="2d8c4b88-99e6-4e86-8d7d-c742e2d9b8d2" targetNamespace="http://schemas.microsoft.com/office/2006/metadata/properties" ma:root="true" ma:fieldsID="49d5abeb8e36dfe226415733ac78a5cd" ns2:_="">
    <xsd:import namespace="2d8c4b88-99e6-4e86-8d7d-c742e2d9b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c4b88-99e6-4e86-8d7d-c742e2d9b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0CC149-C6F3-4D5A-B891-992720AD41C2}"/>
</file>

<file path=customXml/itemProps2.xml><?xml version="1.0" encoding="utf-8"?>
<ds:datastoreItem xmlns:ds="http://schemas.openxmlformats.org/officeDocument/2006/customXml" ds:itemID="{B5B0A26A-9D81-4E15-A751-79246E3C7BDD}"/>
</file>

<file path=customXml/itemProps3.xml><?xml version="1.0" encoding="utf-8"?>
<ds:datastoreItem xmlns:ds="http://schemas.openxmlformats.org/officeDocument/2006/customXml" ds:itemID="{433AAD77-0B7B-4BDB-A707-2202B8FE5613}"/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513</TotalTime>
  <Words>488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Garamond</vt:lpstr>
      <vt:lpstr>Times New Roman</vt:lpstr>
      <vt:lpstr>Wingdings</vt:lpstr>
      <vt:lpstr>Stream</vt:lpstr>
      <vt:lpstr>THE REASONABLE USE DOCTRINE  &amp;  AGRICULTURAL WATER USE EFFICIENCY</vt:lpstr>
      <vt:lpstr>Water Code Section 85230</vt:lpstr>
      <vt:lpstr>Water Code Section 85021</vt:lpstr>
      <vt:lpstr>Water Code Section 85023</vt:lpstr>
      <vt:lpstr>Water Code Section 85303</vt:lpstr>
      <vt:lpstr>Why This Report</vt:lpstr>
      <vt:lpstr>Relevance of Report to the Delta</vt:lpstr>
      <vt:lpstr>The Reasonable Use Doctrine</vt:lpstr>
      <vt:lpstr>Efficient Water Use</vt:lpstr>
      <vt:lpstr>Conclusion:</vt:lpstr>
      <vt:lpstr>Application of Reasonable Use Doctrine</vt:lpstr>
      <vt:lpstr>Promoting Efficient Agricultural Water Use</vt:lpstr>
      <vt:lpstr>Benefits of More Efficient Water Use</vt:lpstr>
      <vt:lpstr>Ways to Use Water More Efficiently</vt:lpstr>
      <vt:lpstr>Specific Recommendations</vt:lpstr>
      <vt:lpstr>Conclusions</vt:lpstr>
    </vt:vector>
  </TitlesOfParts>
  <Company>SWRCB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REASONABLE USE DOCTRINE  &amp;  AGRICULTURAL WATER USE EFFICIENCY</dc:title>
  <dc:creator>DS</dc:creator>
  <cp:lastModifiedBy>u05193</cp:lastModifiedBy>
  <cp:revision>49</cp:revision>
  <dcterms:created xsi:type="dcterms:W3CDTF">2011-01-06T19:31:00Z</dcterms:created>
  <dcterms:modified xsi:type="dcterms:W3CDTF">2011-01-26T20:04:17Z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0x010100AF88A099B3AFB54D885BA7C54CA43035</vt:lpwstr>
  </property>
</Properties>
</file>